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0" r:id="rId2"/>
    <p:sldId id="264" r:id="rId3"/>
    <p:sldId id="257" r:id="rId4"/>
    <p:sldId id="258" r:id="rId5"/>
    <p:sldId id="261" r:id="rId6"/>
    <p:sldId id="262" r:id="rId7"/>
    <p:sldId id="263" r:id="rId8"/>
    <p:sldId id="265" r:id="rId9"/>
    <p:sldId id="266" r:id="rId10"/>
    <p:sldId id="268" r:id="rId11"/>
    <p:sldId id="267" r:id="rId12"/>
    <p:sldId id="269" r:id="rId13"/>
    <p:sldId id="259" r:id="rId14"/>
  </p:sldIdLst>
  <p:sldSz cx="5329238" cy="75612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16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2364" y="60"/>
      </p:cViewPr>
      <p:guideLst>
        <p:guide orient="horz" pos="2382"/>
        <p:guide pos="16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AF902-4A00-4110-B1FD-93DD3481E64C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Version 1 04/03/2020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4783D-00CE-451A-8BF5-B2AE9BF03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43463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C55FB-22CC-4D07-87CF-AFA98438EE6F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20913" y="685800"/>
            <a:ext cx="2416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Version 1 04/03/2020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8AA55-4CE0-496C-AF51-DF8664BE6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34103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8AA55-4CE0-496C-AF51-DF8664BE6C5E}" type="slidenum">
              <a:rPr lang="en-GB" smtClean="0"/>
              <a:t>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Version 1 04/03/2020</a:t>
            </a:r>
          </a:p>
        </p:txBody>
      </p:sp>
    </p:spTree>
    <p:extLst>
      <p:ext uri="{BB962C8B-B14F-4D97-AF65-F5344CB8AC3E}">
        <p14:creationId xmlns:p14="http://schemas.microsoft.com/office/powerpoint/2010/main" val="500816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8AA55-4CE0-496C-AF51-DF8664BE6C5E}" type="slidenum">
              <a:rPr lang="en-GB" smtClean="0"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Version 1 04/03/2020</a:t>
            </a:r>
          </a:p>
        </p:txBody>
      </p:sp>
    </p:spTree>
    <p:extLst>
      <p:ext uri="{BB962C8B-B14F-4D97-AF65-F5344CB8AC3E}">
        <p14:creationId xmlns:p14="http://schemas.microsoft.com/office/powerpoint/2010/main" val="2499265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693" y="2348893"/>
            <a:ext cx="4529852" cy="16207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386" y="4284716"/>
            <a:ext cx="3730467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A721-3DFF-47BB-9D98-2C62D08F918B}" type="datetime1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Version 1 04/03/2020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6485-B810-4C67-8388-966C982C17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298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F9A9-30D7-4CF6-BBA1-3B5D600D04CC}" type="datetime1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Version 1 04/03/2020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6485-B810-4C67-8388-966C982C17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011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63697" y="302802"/>
            <a:ext cx="1199079" cy="64515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462" y="302802"/>
            <a:ext cx="3508415" cy="645157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79A2-B4D2-42A0-9103-E59879965262}" type="datetime1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Version 1 04/03/2020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6485-B810-4C67-8388-966C982C17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48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E61D-0F9E-4623-93CA-B4589885C920}" type="datetime1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Version 1 04/03/2020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6485-B810-4C67-8388-966C982C17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457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973" y="4858812"/>
            <a:ext cx="4529852" cy="150175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973" y="3204786"/>
            <a:ext cx="4529852" cy="165402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2166-FD36-4A6D-A88E-39D5C946A722}" type="datetime1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Version 1 04/03/2020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6485-B810-4C67-8388-966C982C17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788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462" y="1764295"/>
            <a:ext cx="2353747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09029" y="1764295"/>
            <a:ext cx="2353747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67ED-3BAF-4952-B2C1-7199041EA3D9}" type="datetime1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Version 1 04/03/2020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6485-B810-4C67-8388-966C982C17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064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462" y="1692533"/>
            <a:ext cx="2354672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6462" y="2397901"/>
            <a:ext cx="2354672" cy="43564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07179" y="1692533"/>
            <a:ext cx="2355597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07179" y="2397901"/>
            <a:ext cx="2355597" cy="43564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8F43-5BE2-45FF-B4F5-901806AA14C1}" type="datetime1">
              <a:rPr lang="en-GB" smtClean="0"/>
              <a:t>13/05/2020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Version 1 04/03/2020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6485-B810-4C67-8388-966C982C17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03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0ABC-D004-4150-B20A-608324DB7A78}" type="datetime1">
              <a:rPr lang="en-GB" smtClean="0"/>
              <a:t>13/05/2020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Version 1 04/03/2020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6485-B810-4C67-8388-966C982C17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121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5D30F-632F-4645-A1DE-E9006EA447FD}" type="datetime1">
              <a:rPr lang="en-GB" smtClean="0"/>
              <a:t>13/05/2020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Version 1 04/03/2020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6485-B810-4C67-8388-966C982C17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75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462" y="301050"/>
            <a:ext cx="1753283" cy="12812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3584" y="301051"/>
            <a:ext cx="2979192" cy="64533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462" y="1582265"/>
            <a:ext cx="1753283" cy="5172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D7AA-A881-4F90-B4EB-06AD49D43D2A}" type="datetime1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Version 1 04/03/2020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6485-B810-4C67-8388-966C982C17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568" y="5292884"/>
            <a:ext cx="3197543" cy="6248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44568" y="675613"/>
            <a:ext cx="3197543" cy="45367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4568" y="5917739"/>
            <a:ext cx="3197543" cy="8873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5CAF-0884-4E47-8300-829C62AFCCBE}" type="datetime1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Version 1 04/03/2020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6485-B810-4C67-8388-966C982C17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9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6462" y="302801"/>
            <a:ext cx="4796314" cy="1260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462" y="1764295"/>
            <a:ext cx="4796314" cy="4990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6462" y="7008171"/>
            <a:ext cx="1243489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C6F06-97F7-4264-BFDC-98A56246A170}" type="datetime1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0823" y="7008171"/>
            <a:ext cx="1687592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Version 1 04/03/2020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9287" y="7008171"/>
            <a:ext cx="1243489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46485-B810-4C67-8388-966C982C17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3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about:blank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about:blank" TargetMode="External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38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6347" y="180231"/>
            <a:ext cx="4968552" cy="7200800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3" y="828303"/>
            <a:ext cx="4796314" cy="1584176"/>
          </a:xfrm>
        </p:spPr>
        <p:txBody>
          <a:bodyPr>
            <a:normAutofit/>
          </a:bodyPr>
          <a:lstStyle/>
          <a:p>
            <a:r>
              <a:rPr lang="en-GB" sz="2500" dirty="0">
                <a:solidFill>
                  <a:schemeClr val="bg1"/>
                </a:solidFill>
              </a:rPr>
              <a:t>Information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16347" y="188987"/>
            <a:ext cx="4968552" cy="381642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483" y="799700"/>
            <a:ext cx="2808312" cy="2160240"/>
          </a:xfrm>
          <a:solidFill>
            <a:srgbClr val="7030A0"/>
          </a:solidFill>
          <a:ln w="28575"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600" dirty="0">
                <a:solidFill>
                  <a:schemeClr val="bg1"/>
                </a:solidFill>
              </a:rPr>
              <a:t>Easy Read information</a:t>
            </a:r>
          </a:p>
          <a:p>
            <a:pPr marL="0" indent="0" algn="ctr">
              <a:buNone/>
            </a:pPr>
            <a:r>
              <a:rPr lang="en-GB" sz="2600" dirty="0">
                <a:solidFill>
                  <a:schemeClr val="bg1"/>
                </a:solidFill>
              </a:rPr>
              <a:t>for sexual / violent offenders</a:t>
            </a:r>
          </a:p>
        </p:txBody>
      </p:sp>
      <p:pic>
        <p:nvPicPr>
          <p:cNvPr id="4098" name="Picture 2" descr="Made with Photosymbols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388" y="5431947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PPANI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885" y="4164999"/>
            <a:ext cx="158115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police service of northern ireland">
            <a:hlinkClick r:id="rId4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085" y="6816534"/>
            <a:ext cx="493426" cy="49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Image result for HSC trusts">
            <a:hlinkClick r:id="rId4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659" y="6894669"/>
            <a:ext cx="1224136" cy="3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6485-B810-4C67-8388-966C982C179D}" type="slidenum">
              <a:rPr lang="en-GB" smtClean="0"/>
              <a:t>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9341" y="6978464"/>
            <a:ext cx="1687592" cy="402567"/>
          </a:xfrm>
        </p:spPr>
        <p:txBody>
          <a:bodyPr/>
          <a:lstStyle/>
          <a:p>
            <a:r>
              <a:rPr lang="en-GB" sz="1100" dirty="0"/>
              <a:t>Version 3 13/05/2020</a:t>
            </a:r>
          </a:p>
        </p:txBody>
      </p:sp>
      <p:pic>
        <p:nvPicPr>
          <p:cNvPr id="1026" name="Picture 2" descr="Easy Read Logo">
            <a:extLst>
              <a:ext uri="{FF2B5EF4-FFF2-40B4-BE49-F238E27FC236}">
                <a16:creationId xmlns:a16="http://schemas.microsoft.com/office/drawing/2014/main" id="{C5F27B5C-6D9C-402B-9B60-88F62E026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909" y="2744508"/>
            <a:ext cx="1149102" cy="114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215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51731" y="169962"/>
            <a:ext cx="5019129" cy="7200800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577" y="252239"/>
            <a:ext cx="4039282" cy="648072"/>
          </a:xfrm>
        </p:spPr>
        <p:txBody>
          <a:bodyPr>
            <a:normAutofit fontScale="90000"/>
          </a:bodyPr>
          <a:lstStyle/>
          <a:p>
            <a:r>
              <a:rPr lang="en-GB" sz="2200" dirty="0"/>
              <a:t>Your first registration with the police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797721" y="1044327"/>
            <a:ext cx="33123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/>
              <a:t>The first time you register with the police you need to tell them your: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6485-B810-4C67-8388-966C982C179D}" type="slidenum">
              <a:rPr lang="en-GB" smtClean="0"/>
              <a:t>10</a:t>
            </a:fld>
            <a:endParaRPr lang="en-GB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58493" y="1980431"/>
            <a:ext cx="33123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/>
              <a:t>Name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78213" y="2988543"/>
            <a:ext cx="33123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/>
              <a:t>Date of birth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902026" y="3969234"/>
            <a:ext cx="33123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/>
              <a:t>Home address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878213" y="5004767"/>
            <a:ext cx="33123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/>
              <a:t>Passport or drivers licence information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902026" y="6080069"/>
            <a:ext cx="33123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/>
              <a:t>Bank details</a:t>
            </a:r>
          </a:p>
        </p:txBody>
      </p:sp>
      <p:pic>
        <p:nvPicPr>
          <p:cNvPr id="18" name="Picture 6" descr="Name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98" y="1774863"/>
            <a:ext cx="93610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ous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59" y="3873683"/>
            <a:ext cx="983594" cy="98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Birth Da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67" y="2880531"/>
            <a:ext cx="1044116" cy="104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an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6" y="5868863"/>
            <a:ext cx="1070484" cy="107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ebit car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020" y="6213188"/>
            <a:ext cx="528926" cy="52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assport M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8" y="4857278"/>
            <a:ext cx="1011585" cy="101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age result for driving licenc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86" y="5120738"/>
            <a:ext cx="432048" cy="53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Place police stati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8" y="863254"/>
            <a:ext cx="812774" cy="8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300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339" y="180231"/>
            <a:ext cx="5042011" cy="7200800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577" y="252239"/>
            <a:ext cx="3816424" cy="648072"/>
          </a:xfrm>
        </p:spPr>
        <p:txBody>
          <a:bodyPr>
            <a:normAutofit fontScale="90000"/>
          </a:bodyPr>
          <a:lstStyle/>
          <a:p>
            <a:r>
              <a:rPr lang="en-GB" sz="2200" dirty="0"/>
              <a:t>What changes the police need to know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71936" y="1188343"/>
            <a:ext cx="33123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/>
              <a:t>The police need to know of any changes to your information.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95557" y="5158519"/>
            <a:ext cx="33123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/>
              <a:t>You must tell the police if you want to travel or go on holiday.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6485-B810-4C67-8388-966C982C179D}" type="slidenum">
              <a:rPr lang="en-GB" smtClean="0"/>
              <a:t>11</a:t>
            </a:fld>
            <a:endParaRPr lang="en-GB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677368" y="2516334"/>
            <a:ext cx="33123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/>
              <a:t>This must be done within 3 days.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698855" y="3852639"/>
            <a:ext cx="33123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/>
              <a:t>You must tell the police of a change of address, if staying for more than 7 days.</a:t>
            </a:r>
          </a:p>
        </p:txBody>
      </p:sp>
      <p:pic>
        <p:nvPicPr>
          <p:cNvPr id="15" name="Picture 2" descr="Holi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4919625"/>
            <a:ext cx="1125859" cy="112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ouses R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43" y="3772819"/>
            <a:ext cx="633745" cy="63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ay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57" y="2535681"/>
            <a:ext cx="756434" cy="75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Date Jan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4" t="35887" r="21538" b="8915"/>
          <a:stretch/>
        </p:blipFill>
        <p:spPr bwMode="auto">
          <a:xfrm>
            <a:off x="1017291" y="2715589"/>
            <a:ext cx="455482" cy="44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ous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68" y="3780631"/>
            <a:ext cx="645007" cy="64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Polic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73" y="1036978"/>
            <a:ext cx="950801" cy="95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757167" y="4137711"/>
            <a:ext cx="41931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868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339" y="133736"/>
            <a:ext cx="5042011" cy="7200800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577" y="252239"/>
            <a:ext cx="3816424" cy="648072"/>
          </a:xfrm>
        </p:spPr>
        <p:txBody>
          <a:bodyPr>
            <a:normAutofit/>
          </a:bodyPr>
          <a:lstStyle/>
          <a:p>
            <a:r>
              <a:rPr lang="en-GB" sz="2200" dirty="0"/>
              <a:t>Indefinite notifications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71936" y="1126510"/>
            <a:ext cx="3312368" cy="912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/>
              <a:t>An indefinite notification is when you have to register with the police for at least 15 years.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6485-B810-4C67-8388-966C982C179D}" type="slidenum">
              <a:rPr lang="en-GB" smtClean="0"/>
              <a:t>12</a:t>
            </a:fld>
            <a:endParaRPr lang="en-GB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671936" y="3736007"/>
            <a:ext cx="331236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/>
              <a:t>After 15 years you have to apply to have this stopped. </a:t>
            </a:r>
          </a:p>
        </p:txBody>
      </p:sp>
      <p:pic>
        <p:nvPicPr>
          <p:cNvPr id="8194" name="Picture 2" descr="Years 20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4" y="1099416"/>
            <a:ext cx="969942" cy="96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1671936" y="5026260"/>
            <a:ext cx="331236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/>
              <a:t>Your designated risk manager can help you with this. </a:t>
            </a:r>
          </a:p>
        </p:txBody>
      </p:sp>
      <p:pic>
        <p:nvPicPr>
          <p:cNvPr id="25" name="Picture 2" descr="Social work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33" y="4860751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Form Jarg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61" y="3567397"/>
            <a:ext cx="1129308" cy="112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1671936" y="2373957"/>
            <a:ext cx="331236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/>
              <a:t>Some people convicted of sexual offences have indefinite notifications. </a:t>
            </a:r>
          </a:p>
        </p:txBody>
      </p:sp>
      <p:pic>
        <p:nvPicPr>
          <p:cNvPr id="8200" name="Picture 8" descr="Rul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91" y="2373957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364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1762" y="180231"/>
            <a:ext cx="4968552" cy="7200800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9774" y="108223"/>
            <a:ext cx="4752528" cy="864096"/>
          </a:xfrm>
        </p:spPr>
        <p:txBody>
          <a:bodyPr>
            <a:normAutofit/>
          </a:bodyPr>
          <a:lstStyle/>
          <a:p>
            <a:r>
              <a:rPr lang="en-GB" sz="2200" dirty="0"/>
              <a:t>Further information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32570" y="1260351"/>
            <a:ext cx="2926209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/>
              <a:t>For more information you can look up:</a:t>
            </a:r>
          </a:p>
          <a:p>
            <a:pPr algn="l"/>
            <a:r>
              <a:rPr lang="en-GB" sz="1400" dirty="0">
                <a:hlinkClick r:id="rId2"/>
              </a:rPr>
              <a:t>www.publicprotectionni.com</a:t>
            </a:r>
            <a:endParaRPr lang="en-GB" sz="1400" dirty="0"/>
          </a:p>
          <a:p>
            <a:pPr algn="l"/>
            <a:endParaRPr lang="en-GB" sz="1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41227" y="2700511"/>
            <a:ext cx="2926209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/>
              <a:t>Your key person to contact is:</a:t>
            </a:r>
          </a:p>
          <a:p>
            <a:pPr algn="l"/>
            <a:endParaRPr lang="en-GB" sz="1400" dirty="0"/>
          </a:p>
          <a:p>
            <a:pPr algn="l"/>
            <a:r>
              <a:rPr lang="en-GB" sz="1400" dirty="0"/>
              <a:t>____________________________________________________________________________________________________________________________________________________________________________________ </a:t>
            </a:r>
          </a:p>
          <a:p>
            <a:pPr algn="l"/>
            <a:endParaRPr lang="en-GB" sz="1400" dirty="0"/>
          </a:p>
          <a:p>
            <a:pPr algn="l"/>
            <a:endParaRPr lang="en-GB" sz="1400" dirty="0"/>
          </a:p>
          <a:p>
            <a:pPr algn="l"/>
            <a:endParaRPr lang="en-GB" sz="1400" dirty="0"/>
          </a:p>
        </p:txBody>
      </p:sp>
      <p:pic>
        <p:nvPicPr>
          <p:cNvPr id="2050" name="Picture 2" descr="Google sear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79" y="847353"/>
            <a:ext cx="1466528" cy="146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hone Number Ho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79" y="3132559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6485-B810-4C67-8388-966C982C179D}" type="slidenum">
              <a:rPr lang="en-GB" smtClean="0"/>
              <a:t>13</a:t>
            </a:fld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C3B705E-4C21-4851-BF66-E0AC195A5D8A}"/>
              </a:ext>
            </a:extLst>
          </p:cNvPr>
          <p:cNvSpPr txBox="1">
            <a:spLocks/>
          </p:cNvSpPr>
          <p:nvPr/>
        </p:nvSpPr>
        <p:spPr>
          <a:xfrm>
            <a:off x="2341117" y="6576123"/>
            <a:ext cx="270911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200" dirty="0"/>
              <a:t>Created in collaboration with the Northern HSC Trust Promote (Learning Disability) Team. </a:t>
            </a:r>
          </a:p>
          <a:p>
            <a:pPr algn="l"/>
            <a:endParaRPr lang="en-GB" sz="1400" dirty="0"/>
          </a:p>
        </p:txBody>
      </p:sp>
      <p:pic>
        <p:nvPicPr>
          <p:cNvPr id="10" name="Picture 2" descr="See the source image">
            <a:extLst>
              <a:ext uri="{FF2B5EF4-FFF2-40B4-BE49-F238E27FC236}">
                <a16:creationId xmlns:a16="http://schemas.microsoft.com/office/drawing/2014/main" id="{3971F3F6-7C87-481A-806C-8915F762F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86" y="6713910"/>
            <a:ext cx="1927508" cy="34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88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6347" y="180231"/>
            <a:ext cx="4968552" cy="7200800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466" y="396255"/>
            <a:ext cx="4796314" cy="576064"/>
          </a:xfrm>
        </p:spPr>
        <p:txBody>
          <a:bodyPr>
            <a:normAutofit/>
          </a:bodyPr>
          <a:lstStyle/>
          <a:p>
            <a:pPr algn="l"/>
            <a:r>
              <a:rPr lang="en-GB" sz="2800" u="sng" dirty="0"/>
              <a:t>Contents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1106" y="1116335"/>
            <a:ext cx="4796314" cy="6120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+mj-lt"/>
              <a:buAutoNum type="arabicPeriod"/>
            </a:pPr>
            <a:r>
              <a:rPr lang="en-GB" sz="1800" dirty="0"/>
              <a:t>Who is this information for…………….…..…….3</a:t>
            </a:r>
          </a:p>
          <a:p>
            <a:pPr marL="457200" indent="-457200" algn="l">
              <a:buFont typeface="+mj-lt"/>
              <a:buAutoNum type="arabicPeriod"/>
            </a:pPr>
            <a:endParaRPr lang="en-GB" sz="1800" dirty="0"/>
          </a:p>
          <a:p>
            <a:pPr marL="457200" indent="-457200" algn="l">
              <a:buFont typeface="+mj-lt"/>
              <a:buAutoNum type="arabicPeriod"/>
            </a:pPr>
            <a:r>
              <a:rPr lang="en-GB" sz="1800" dirty="0"/>
              <a:t>What agencies work together……………...…..4</a:t>
            </a:r>
          </a:p>
          <a:p>
            <a:pPr marL="457200" indent="-457200" algn="l">
              <a:buFont typeface="+mj-lt"/>
              <a:buAutoNum type="arabicPeriod"/>
            </a:pPr>
            <a:endParaRPr lang="en-GB" sz="1800" dirty="0"/>
          </a:p>
          <a:p>
            <a:pPr marL="457200" indent="-457200" algn="l">
              <a:buFont typeface="+mj-lt"/>
              <a:buAutoNum type="arabicPeriod"/>
            </a:pPr>
            <a:r>
              <a:rPr lang="en-GB" sz="1800" dirty="0"/>
              <a:t>The risk assessment process……………….…....5</a:t>
            </a:r>
          </a:p>
          <a:p>
            <a:pPr marL="457200" indent="-457200" algn="l">
              <a:buFont typeface="+mj-lt"/>
              <a:buAutoNum type="arabicPeriod"/>
            </a:pPr>
            <a:endParaRPr lang="en-GB" sz="1800" dirty="0"/>
          </a:p>
          <a:p>
            <a:pPr marL="457200" indent="-457200" algn="l">
              <a:buFont typeface="+mj-lt"/>
              <a:buAutoNum type="arabicPeriod"/>
            </a:pPr>
            <a:r>
              <a:rPr lang="en-GB" sz="1800" dirty="0"/>
              <a:t>What the risk assessment means………….…..6</a:t>
            </a:r>
          </a:p>
          <a:p>
            <a:pPr marL="457200" indent="-457200" algn="l">
              <a:buFont typeface="+mj-lt"/>
              <a:buAutoNum type="arabicPeriod"/>
            </a:pPr>
            <a:endParaRPr lang="en-GB" sz="1800" dirty="0"/>
          </a:p>
          <a:p>
            <a:pPr marL="457200" indent="-457200" algn="l">
              <a:buFont typeface="+mj-lt"/>
              <a:buAutoNum type="arabicPeriod"/>
            </a:pPr>
            <a:r>
              <a:rPr lang="en-GB" sz="1800" dirty="0"/>
              <a:t>Designated risk managers……………….….….….7</a:t>
            </a:r>
          </a:p>
          <a:p>
            <a:pPr marL="457200" indent="-457200" algn="l">
              <a:buFont typeface="+mj-lt"/>
              <a:buAutoNum type="arabicPeriod"/>
            </a:pPr>
            <a:endParaRPr lang="en-GB" sz="1800" dirty="0"/>
          </a:p>
          <a:p>
            <a:pPr marL="457200" indent="-457200" algn="l">
              <a:buFont typeface="+mj-lt"/>
              <a:buAutoNum type="arabicPeriod"/>
            </a:pPr>
            <a:r>
              <a:rPr lang="en-GB" sz="1800" dirty="0"/>
              <a:t>Working with the agencies………………….…....8</a:t>
            </a:r>
          </a:p>
          <a:p>
            <a:pPr marL="457200" indent="-457200" algn="l">
              <a:buFont typeface="+mj-lt"/>
              <a:buAutoNum type="arabicPeriod"/>
            </a:pPr>
            <a:endParaRPr lang="en-GB" sz="1800" dirty="0"/>
          </a:p>
          <a:p>
            <a:pPr marL="457200" indent="-457200" algn="l">
              <a:buFont typeface="+mj-lt"/>
              <a:buAutoNum type="arabicPeriod"/>
            </a:pPr>
            <a:r>
              <a:rPr lang="en-GB" sz="1800" dirty="0"/>
              <a:t>Things you have to tell the police…………...…9</a:t>
            </a:r>
          </a:p>
          <a:p>
            <a:pPr marL="457200" indent="-457200" algn="l">
              <a:buFont typeface="+mj-lt"/>
              <a:buAutoNum type="arabicPeriod"/>
            </a:pPr>
            <a:endParaRPr lang="en-GB" sz="1800" dirty="0"/>
          </a:p>
          <a:p>
            <a:pPr marL="457200" indent="-457200" algn="l">
              <a:buFont typeface="+mj-lt"/>
              <a:buAutoNum type="arabicPeriod"/>
            </a:pPr>
            <a:r>
              <a:rPr lang="en-GB" sz="1800" dirty="0"/>
              <a:t>Your first registration with the police……….10</a:t>
            </a:r>
          </a:p>
          <a:p>
            <a:pPr marL="457200" indent="-457200" algn="l">
              <a:buFont typeface="+mj-lt"/>
              <a:buAutoNum type="arabicPeriod"/>
            </a:pPr>
            <a:endParaRPr lang="en-GB" sz="1800" dirty="0"/>
          </a:p>
          <a:p>
            <a:pPr marL="457200" indent="-457200" algn="l">
              <a:buFont typeface="+mj-lt"/>
              <a:buAutoNum type="arabicPeriod"/>
            </a:pPr>
            <a:r>
              <a:rPr lang="en-GB" sz="1800" dirty="0"/>
              <a:t>What changes the police need to know…..11</a:t>
            </a:r>
          </a:p>
          <a:p>
            <a:pPr marL="457200" indent="-457200" algn="l">
              <a:buFont typeface="+mj-lt"/>
              <a:buAutoNum type="arabicPeriod"/>
            </a:pPr>
            <a:endParaRPr lang="en-GB" sz="1800" dirty="0"/>
          </a:p>
          <a:p>
            <a:pPr marL="457200" indent="-457200" algn="l">
              <a:buFont typeface="+mj-lt"/>
              <a:buAutoNum type="arabicPeriod"/>
            </a:pPr>
            <a:r>
              <a:rPr lang="en-GB" sz="1800" dirty="0"/>
              <a:t>Indefinite notifications…………………………….12</a:t>
            </a:r>
          </a:p>
          <a:p>
            <a:pPr marL="457200" indent="-457200" algn="l">
              <a:buFont typeface="+mj-lt"/>
              <a:buAutoNum type="arabicPeriod"/>
            </a:pPr>
            <a:endParaRPr lang="en-GB" sz="1800" dirty="0"/>
          </a:p>
          <a:p>
            <a:pPr marL="457200" indent="-457200" algn="l">
              <a:buFont typeface="+mj-lt"/>
              <a:buAutoNum type="arabicPeriod"/>
            </a:pPr>
            <a:r>
              <a:rPr lang="en-GB" sz="1800" dirty="0"/>
              <a:t>Further information…………………………….…..13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6485-B810-4C67-8388-966C982C179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104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407" y="324247"/>
            <a:ext cx="3888432" cy="864096"/>
          </a:xfrm>
        </p:spPr>
        <p:txBody>
          <a:bodyPr>
            <a:normAutofit/>
          </a:bodyPr>
          <a:lstStyle/>
          <a:p>
            <a:r>
              <a:rPr lang="en-GB" sz="2400" dirty="0"/>
              <a:t>Find out more information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80343" y="150525"/>
            <a:ext cx="4968552" cy="7200800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29420" y="2412479"/>
            <a:ext cx="295232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/>
              <a:t>Convicted means that a court has found you guilty. You may have been found unfit to take part in the court process. 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29420" y="5102829"/>
            <a:ext cx="2952328" cy="9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/>
              <a:t>Cautioned means that you’ve done something wrong or the police have evidence that you’ve done something wrong.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29420" y="6444927"/>
            <a:ext cx="295232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/>
              <a:t>When you get a caution, you could go to court if you break the rules.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34759" y="945443"/>
            <a:ext cx="2952327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/>
              <a:t>This information is for people who have been convicted of a sexual or violent offence.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29421" y="3682970"/>
            <a:ext cx="2952327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/>
              <a:t>This information is also for people who have been cautioned for a sexual or violent offence. 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08435" y="9339"/>
            <a:ext cx="3384375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200" dirty="0"/>
              <a:t>Who is this information for </a:t>
            </a:r>
          </a:p>
        </p:txBody>
      </p:sp>
      <p:pic>
        <p:nvPicPr>
          <p:cNvPr id="1026" name="Picture 2" descr="Court Hous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79" y="6120891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uilty of abus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16" y="2190976"/>
            <a:ext cx="1250504" cy="125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lice arres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46" y="830839"/>
            <a:ext cx="1165312" cy="116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umbs down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86" y="4909470"/>
            <a:ext cx="1414239" cy="141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6485-B810-4C67-8388-966C982C179D}" type="slidenum">
              <a:rPr lang="en-GB" smtClean="0"/>
              <a:t>3</a:t>
            </a:fld>
            <a:endParaRPr lang="en-GB"/>
          </a:p>
        </p:txBody>
      </p:sp>
      <p:pic>
        <p:nvPicPr>
          <p:cNvPr id="4098" name="Picture 2" descr="Safet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81" y="3620524"/>
            <a:ext cx="1071041" cy="107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206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2256" y="163463"/>
            <a:ext cx="4968552" cy="7289576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67125" y="10505"/>
            <a:ext cx="4140460" cy="864096"/>
          </a:xfrm>
        </p:spPr>
        <p:txBody>
          <a:bodyPr>
            <a:normAutofit/>
          </a:bodyPr>
          <a:lstStyle/>
          <a:p>
            <a:r>
              <a:rPr lang="en-GB" sz="2200" dirty="0"/>
              <a:t>What agencies work together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8355" y="747503"/>
            <a:ext cx="4828627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/>
              <a:t>The following agencies work together to keep you and the public safe. All agencies may not be needed.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94729" y="1692399"/>
            <a:ext cx="3212543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/>
              <a:t>Police Service of Northern Ireland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94730" y="2461647"/>
            <a:ext cx="318607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/>
              <a:t>Probation Board for Northern Ireland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94729" y="3391147"/>
            <a:ext cx="3196445" cy="349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/>
              <a:t>Northern Ireland Prison Service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994729" y="4223692"/>
            <a:ext cx="3212543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/>
              <a:t>Health and Social Care Trusts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021541" y="5148783"/>
            <a:ext cx="316859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/>
              <a:t>Northern Ireland Housing Executive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994730" y="6876975"/>
            <a:ext cx="32994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/>
              <a:t>Other relevant Government Departments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021541" y="6045199"/>
            <a:ext cx="3168592" cy="399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/>
              <a:t>Child protection agencies</a:t>
            </a:r>
          </a:p>
        </p:txBody>
      </p:sp>
      <p:pic>
        <p:nvPicPr>
          <p:cNvPr id="1028" name="Picture 4" descr="Image result for police service of northern irela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5" y="1355937"/>
            <a:ext cx="986852" cy="98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robation board northern ireland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55" y="2349998"/>
            <a:ext cx="1706374" cy="54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northern ireland prison serice">
            <a:hlinkClick r:id="rId2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94" y="3315466"/>
            <a:ext cx="1626095" cy="42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HSC trusts">
            <a:hlinkClick r:id="rId2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00" y="4223692"/>
            <a:ext cx="1478216" cy="4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northern ireland housing executive">
            <a:hlinkClick r:id="rId2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5" y="4957364"/>
            <a:ext cx="949165" cy="56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child protection agencies northern ireland">
            <a:hlinkClick r:id="rId2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02" y="5800133"/>
            <a:ext cx="1164077" cy="69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608835" y="7008171"/>
            <a:ext cx="453941" cy="402567"/>
          </a:xfrm>
        </p:spPr>
        <p:txBody>
          <a:bodyPr/>
          <a:lstStyle/>
          <a:p>
            <a:fld id="{24446485-B810-4C67-8388-966C982C179D}" type="slidenum">
              <a:rPr lang="en-GB" smtClean="0"/>
              <a:t>4</a:t>
            </a:fld>
            <a:endParaRPr lang="en-GB" dirty="0"/>
          </a:p>
        </p:txBody>
      </p:sp>
      <p:pic>
        <p:nvPicPr>
          <p:cNvPr id="10242" name="Picture 2" descr="Image result for northern ireland government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6"/>
          <a:stretch/>
        </p:blipFill>
        <p:spPr bwMode="auto">
          <a:xfrm>
            <a:off x="606007" y="6665889"/>
            <a:ext cx="1122822" cy="69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668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8435" y="163463"/>
            <a:ext cx="4968552" cy="7200800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6407" y="0"/>
            <a:ext cx="3888432" cy="864096"/>
          </a:xfrm>
        </p:spPr>
        <p:txBody>
          <a:bodyPr>
            <a:normAutofit/>
          </a:bodyPr>
          <a:lstStyle/>
          <a:p>
            <a:r>
              <a:rPr lang="en-GB" sz="2200" dirty="0"/>
              <a:t>The risk assessment process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92326" y="2046550"/>
            <a:ext cx="33123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/>
              <a:t>A Category 1 is classed as a low risk.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64619" y="3470984"/>
            <a:ext cx="331236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/>
              <a:t>A Category 2 is classed as a medium risk. 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834035" y="4788743"/>
            <a:ext cx="331236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/>
              <a:t>A Category 3 is classed as a high risk.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64619" y="857275"/>
            <a:ext cx="33123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/>
              <a:t>Your risk of re-offending will be assessed.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6485-B810-4C67-8388-966C982C179D}" type="slidenum">
              <a:rPr lang="en-GB" smtClean="0"/>
              <a:t>5</a:t>
            </a:fld>
            <a:endParaRPr lang="en-GB"/>
          </a:p>
        </p:txBody>
      </p:sp>
      <p:pic>
        <p:nvPicPr>
          <p:cNvPr id="1028" name="Picture 4" descr="Colour re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8" r="17764" b="37154"/>
          <a:stretch/>
        </p:blipFill>
        <p:spPr bwMode="auto">
          <a:xfrm>
            <a:off x="645269" y="4593069"/>
            <a:ext cx="904875" cy="85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lour oran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8" r="21764" b="38044"/>
          <a:stretch/>
        </p:blipFill>
        <p:spPr bwMode="auto">
          <a:xfrm>
            <a:off x="661220" y="3313272"/>
            <a:ext cx="892049" cy="90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lour gree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3" r="17718" b="37259"/>
          <a:stretch/>
        </p:blipFill>
        <p:spPr bwMode="auto">
          <a:xfrm>
            <a:off x="661220" y="2033859"/>
            <a:ext cx="892049" cy="86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isk Assessment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55" y="756295"/>
            <a:ext cx="1112377" cy="111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415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6347" y="163463"/>
            <a:ext cx="4968552" cy="7200800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2371" y="0"/>
            <a:ext cx="4464496" cy="864096"/>
          </a:xfrm>
        </p:spPr>
        <p:txBody>
          <a:bodyPr>
            <a:normAutofit/>
          </a:bodyPr>
          <a:lstStyle/>
          <a:p>
            <a:r>
              <a:rPr lang="en-GB" sz="2200" dirty="0"/>
              <a:t>What the risk assessment means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80816" y="864307"/>
            <a:ext cx="3312368" cy="1188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/>
              <a:t>If you are category 1 low risk, you will see the police at least once a year. You can contact in the mean time if needed.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72531" y="2451645"/>
            <a:ext cx="3312368" cy="2121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/>
              <a:t>If you are a category 2 medium or category 3 high risk, you will be reviewed by the agencies every 16 weeks. 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872531" y="5508823"/>
            <a:ext cx="3312368" cy="7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/>
              <a:t>The agencies will decide if a person’s risk has changed. </a:t>
            </a:r>
          </a:p>
        </p:txBody>
      </p:sp>
      <p:pic>
        <p:nvPicPr>
          <p:cNvPr id="3074" name="Picture 2" descr="Meeting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02" y="5143276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6485-B810-4C67-8388-966C982C179D}" type="slidenum">
              <a:rPr lang="en-GB" smtClean="0"/>
              <a:t>6</a:t>
            </a:fld>
            <a:endParaRPr lang="en-GB"/>
          </a:p>
        </p:txBody>
      </p:sp>
      <p:pic>
        <p:nvPicPr>
          <p:cNvPr id="2050" name="Picture 2" descr="Year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79" y="954316"/>
            <a:ext cx="1098122" cy="109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ay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52" y="2941513"/>
            <a:ext cx="950392" cy="95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ate Jan 1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4" t="36819" r="17807" b="13788"/>
          <a:stretch/>
        </p:blipFill>
        <p:spPr bwMode="auto">
          <a:xfrm>
            <a:off x="954800" y="3518072"/>
            <a:ext cx="647701" cy="49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916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513" y="180231"/>
            <a:ext cx="4968552" cy="7200800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33" y="0"/>
            <a:ext cx="4796314" cy="1044327"/>
          </a:xfrm>
        </p:spPr>
        <p:txBody>
          <a:bodyPr>
            <a:normAutofit/>
          </a:bodyPr>
          <a:lstStyle/>
          <a:p>
            <a:r>
              <a:rPr lang="en-GB" sz="2200" dirty="0"/>
              <a:t>Designated Risk Managers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87748" y="2556495"/>
            <a:ext cx="3290318" cy="972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/>
              <a:t>A Designated Risk Manager is your main contact person.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87749" y="3960580"/>
            <a:ext cx="3290316" cy="972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/>
              <a:t>A Designated Risk Manager is usually from the police or probation.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87750" y="5436815"/>
            <a:ext cx="3273820" cy="972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/>
              <a:t>A Designated Risk Manager is sometimes from a Healthcare Trust.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871252" y="1062364"/>
            <a:ext cx="3290318" cy="972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/>
              <a:t>Offenders who are category 2 or category 3 will have a Designated Risk Manager.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6485-B810-4C67-8388-966C982C179D}" type="slidenum">
              <a:rPr lang="en-GB" smtClean="0"/>
              <a:t>7</a:t>
            </a:fld>
            <a:endParaRPr lang="en-GB"/>
          </a:p>
        </p:txBody>
      </p:sp>
      <p:pic>
        <p:nvPicPr>
          <p:cNvPr id="3074" name="Picture 2" descr="Social work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48" y="936385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itness Care Officer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43" y="3891540"/>
            <a:ext cx="1173607" cy="117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olice CSO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2501"/>
            <a:ext cx="1311686" cy="131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Nurse No Uniform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79" y="5402907"/>
            <a:ext cx="1237390" cy="123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ocial worker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09" y="2579861"/>
            <a:ext cx="948813" cy="94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114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513" y="180231"/>
            <a:ext cx="4968552" cy="7200800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577" y="252239"/>
            <a:ext cx="3816424" cy="648072"/>
          </a:xfrm>
        </p:spPr>
        <p:txBody>
          <a:bodyPr>
            <a:normAutofit/>
          </a:bodyPr>
          <a:lstStyle/>
          <a:p>
            <a:r>
              <a:rPr lang="en-GB" sz="2200" dirty="0"/>
              <a:t>Working with the agencies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56507" y="1044327"/>
            <a:ext cx="33123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/>
              <a:t>It is very important for you to work with the agencies.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56507" y="2196455"/>
            <a:ext cx="33123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/>
              <a:t>You will be able to be involved in decisions.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56507" y="3450662"/>
            <a:ext cx="33123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/>
              <a:t>Working with the agencies may help reduce the risk of re-offending.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56507" y="4932759"/>
            <a:ext cx="33123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/>
              <a:t>It is serious if you do not work with the agencies.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59838" y="6156895"/>
            <a:ext cx="33123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/>
              <a:t>If you do not work with the agencies, the police will monitor you more closely.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6485-B810-4C67-8388-966C982C179D}" type="slidenum">
              <a:rPr lang="en-GB" smtClean="0"/>
              <a:t>8</a:t>
            </a:fld>
            <a:endParaRPr lang="en-GB"/>
          </a:p>
        </p:txBody>
      </p:sp>
      <p:pic>
        <p:nvPicPr>
          <p:cNvPr id="5122" name="Picture 2" descr="Staff Team Suppo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48" y="2076797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esley thumb u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62" y="3325688"/>
            <a:ext cx="1111306" cy="111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olice interview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09" y="6012879"/>
            <a:ext cx="1146051" cy="114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No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56" y="4819550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are Provider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6" y="964328"/>
            <a:ext cx="1016103" cy="101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45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1731" y="169962"/>
            <a:ext cx="5019129" cy="7200800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577" y="252239"/>
            <a:ext cx="3816424" cy="648072"/>
          </a:xfrm>
        </p:spPr>
        <p:txBody>
          <a:bodyPr>
            <a:normAutofit fontScale="90000"/>
          </a:bodyPr>
          <a:lstStyle/>
          <a:p>
            <a:r>
              <a:rPr lang="en-GB" sz="2200" dirty="0"/>
              <a:t>Things you have to tell the police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6485-B810-4C67-8388-966C982C179D}" type="slidenum">
              <a:rPr lang="en-GB" smtClean="0"/>
              <a:t>9</a:t>
            </a:fld>
            <a:endParaRPr lang="en-GB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858492" y="3969222"/>
            <a:ext cx="3312368" cy="808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/>
              <a:t>You have to tell the police within 3 days of release from prison, after court, or if anything changes. 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858492" y="2378595"/>
            <a:ext cx="3325043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/>
              <a:t>If you have been convicted or cautioned of a sexual offence, you have to tell the police information.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858492" y="5364807"/>
            <a:ext cx="3312368" cy="808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/>
              <a:t>You have to go to a police station to talk to the police. </a:t>
            </a:r>
          </a:p>
        </p:txBody>
      </p:sp>
      <p:pic>
        <p:nvPicPr>
          <p:cNvPr id="7170" name="Picture 2" descr="Place police st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3" y="5115220"/>
            <a:ext cx="1151805" cy="115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ay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52" y="3644999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ate Jan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4" t="35887" r="21538" b="8915"/>
          <a:stretch/>
        </p:blipFill>
        <p:spPr bwMode="auto">
          <a:xfrm>
            <a:off x="1115021" y="4302943"/>
            <a:ext cx="455482" cy="44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Police interview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48" y="2269604"/>
            <a:ext cx="1125513" cy="112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1866678" y="1044327"/>
            <a:ext cx="3325043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/>
              <a:t>A notification requirement is a set of rules you have to follow from the law. </a:t>
            </a:r>
          </a:p>
        </p:txBody>
      </p:sp>
      <p:pic>
        <p:nvPicPr>
          <p:cNvPr id="7178" name="Picture 10" descr="Rul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32" y="1044327"/>
            <a:ext cx="1097446" cy="109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099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753</Words>
  <Application>Microsoft Office PowerPoint</Application>
  <PresentationFormat>Custom</PresentationFormat>
  <Paragraphs>109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Information</vt:lpstr>
      <vt:lpstr>Contents</vt:lpstr>
      <vt:lpstr>Find out more information</vt:lpstr>
      <vt:lpstr>What agencies work together</vt:lpstr>
      <vt:lpstr>The risk assessment process</vt:lpstr>
      <vt:lpstr>What the risk assessment means </vt:lpstr>
      <vt:lpstr>Designated Risk Managers</vt:lpstr>
      <vt:lpstr>Working with the agencies</vt:lpstr>
      <vt:lpstr>Things you have to tell the police</vt:lpstr>
      <vt:lpstr>Your first registration with the police</vt:lpstr>
      <vt:lpstr>What changes the police need to know</vt:lpstr>
      <vt:lpstr>Indefinite notifications</vt:lpstr>
      <vt:lpstr>Further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McAuley, BronaghE</dc:creator>
  <cp:lastModifiedBy>Bronagh McAuley</cp:lastModifiedBy>
  <cp:revision>74</cp:revision>
  <dcterms:created xsi:type="dcterms:W3CDTF">2020-02-24T09:23:38Z</dcterms:created>
  <dcterms:modified xsi:type="dcterms:W3CDTF">2020-05-13T08:40:14Z</dcterms:modified>
</cp:coreProperties>
</file>